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63" r:id="rId2"/>
    <p:sldId id="256" r:id="rId3"/>
    <p:sldId id="257" r:id="rId4"/>
    <p:sldId id="258" r:id="rId5"/>
    <p:sldId id="259" r:id="rId6"/>
    <p:sldId id="266" r:id="rId7"/>
    <p:sldId id="267" r:id="rId8"/>
    <p:sldId id="268" r:id="rId9"/>
    <p:sldId id="269" r:id="rId10"/>
    <p:sldId id="260" r:id="rId11"/>
    <p:sldId id="270" r:id="rId12"/>
    <p:sldId id="271" r:id="rId13"/>
    <p:sldId id="272" r:id="rId14"/>
    <p:sldId id="261" r:id="rId15"/>
    <p:sldId id="262" r:id="rId16"/>
  </p:sldIdLst>
  <p:sldSz cx="14630400" cy="8229600"/>
  <p:notesSz cx="8229600" cy="14630400"/>
  <p:embeddedFontLst>
    <p:embeddedFont>
      <p:font typeface="Prata" panose="020B0604020202020204" charset="0"/>
      <p:regular r:id="rId18"/>
    </p:embeddedFont>
    <p:embeddedFont>
      <p:font typeface="Raleway" pitchFamily="2" charset="0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454" autoAdjust="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9622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D0F40-AF30-4BBA-5666-EF300CC62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FA3521-4429-A745-F4B4-5C3E419285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751650-4101-C941-77F3-605174536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D1A24A-30F4-05D5-FF26-EA21E64F3E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62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8F227-F691-A51E-BE4F-1220CC9E1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BB051F9-8F52-58B8-9015-7D23BDADD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14C2AD-3CF6-D7B9-7B23-55E774646B8D}"/>
              </a:ext>
            </a:extLst>
          </p:cNvPr>
          <p:cNvSpPr txBox="1"/>
          <p:nvPr/>
        </p:nvSpPr>
        <p:spPr>
          <a:xfrm>
            <a:off x="724829" y="1628077"/>
            <a:ext cx="12221737" cy="2398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300"/>
              </a:lnSpc>
            </a:pPr>
            <a:r>
              <a:rPr lang="en-US" sz="4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 HANDLING AND</a:t>
            </a:r>
          </a:p>
          <a:p>
            <a:pPr algn="ctr"/>
            <a:r>
              <a:rPr lang="en-US" sz="4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VISUALIZATION</a:t>
            </a:r>
          </a:p>
          <a:p>
            <a:pPr algn="ctr"/>
            <a:r>
              <a:rPr lang="en-US" sz="4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PROJECT</a:t>
            </a:r>
            <a:endParaRPr lang="en-US" sz="2800" dirty="0">
              <a:solidFill>
                <a:srgbClr val="F2E782"/>
              </a:solidFill>
              <a:latin typeface="Prata" pitchFamily="34" charset="0"/>
              <a:ea typeface="Prata" pitchFamily="34" charset="-122"/>
              <a:cs typeface="Prata" pitchFamily="34" charset="-12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0886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19205" y="671393"/>
            <a:ext cx="8078391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Advanced Analytics with DAX &amp; Forecasting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6019205" y="1607700"/>
            <a:ext cx="8078391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Leveraged DAX to create sophisticated calculated measures enabling deeper insights and predictive analysis.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Shape 2"/>
          <p:cNvSpPr/>
          <p:nvPr/>
        </p:nvSpPr>
        <p:spPr>
          <a:xfrm>
            <a:off x="6019205" y="2022514"/>
            <a:ext cx="8078391" cy="913448"/>
          </a:xfrm>
          <a:prstGeom prst="roundRect">
            <a:avLst>
              <a:gd name="adj" fmla="val 2500"/>
            </a:avLst>
          </a:prstGeom>
          <a:solidFill>
            <a:srgbClr val="1B1C1D"/>
          </a:solidFill>
          <a:ln w="15240">
            <a:solidFill>
              <a:srgbClr val="535455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034445" y="2037754"/>
            <a:ext cx="608886" cy="882968"/>
          </a:xfrm>
          <a:prstGeom prst="roundRect">
            <a:avLst>
              <a:gd name="adj" fmla="val 74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6224707" y="2336481"/>
            <a:ext cx="228362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795492" y="2189915"/>
            <a:ext cx="1902976" cy="237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Total Sales Measure</a:t>
            </a:r>
            <a:endParaRPr lang="en-US" sz="1450" dirty="0">
              <a:solidFill>
                <a:schemeClr val="bg1"/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6795492" y="2519004"/>
            <a:ext cx="7134701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SUM(Sales) – aggregate revenue across all transactions and periods</a:t>
            </a:r>
            <a:endParaRPr lang="en-US" sz="1150" dirty="0">
              <a:solidFill>
                <a:schemeClr val="bg1"/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6019205" y="3088123"/>
            <a:ext cx="8078391" cy="913448"/>
          </a:xfrm>
          <a:prstGeom prst="roundRect">
            <a:avLst>
              <a:gd name="adj" fmla="val 2500"/>
            </a:avLst>
          </a:prstGeom>
          <a:solidFill>
            <a:srgbClr val="1B1C1D"/>
          </a:solidFill>
          <a:ln w="15240">
            <a:solidFill>
              <a:srgbClr val="535455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6034445" y="3103363"/>
            <a:ext cx="608886" cy="882968"/>
          </a:xfrm>
          <a:prstGeom prst="roundRect">
            <a:avLst>
              <a:gd name="adj" fmla="val 74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6224707" y="3402091"/>
            <a:ext cx="228362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795492" y="3255525"/>
            <a:ext cx="2020133" cy="237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Profit Margin Analysis</a:t>
            </a:r>
            <a:endParaRPr lang="en-US" sz="1450" dirty="0">
              <a:solidFill>
                <a:schemeClr val="bg1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795492" y="3584614"/>
            <a:ext cx="7134701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DIVIDE(SUM(Profit), SUM(Sales)) – measures profitability percentage by segment</a:t>
            </a:r>
            <a:endParaRPr lang="en-US" sz="1150" dirty="0">
              <a:solidFill>
                <a:schemeClr val="bg1"/>
              </a:solidFill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019205" y="4153732"/>
            <a:ext cx="8078391" cy="913448"/>
          </a:xfrm>
          <a:prstGeom prst="roundRect">
            <a:avLst>
              <a:gd name="adj" fmla="val 2500"/>
            </a:avLst>
          </a:prstGeom>
          <a:solidFill>
            <a:srgbClr val="1B1C1D"/>
          </a:solidFill>
          <a:ln w="15240">
            <a:solidFill>
              <a:srgbClr val="535455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034445" y="4168972"/>
            <a:ext cx="608886" cy="882968"/>
          </a:xfrm>
          <a:prstGeom prst="roundRect">
            <a:avLst>
              <a:gd name="adj" fmla="val 74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6224707" y="4467700"/>
            <a:ext cx="228362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6795492" y="4321134"/>
            <a:ext cx="1902976" cy="237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Yearly Growth Rate</a:t>
            </a:r>
            <a:endParaRPr lang="en-US" sz="1450" dirty="0">
              <a:solidFill>
                <a:schemeClr val="bg1"/>
              </a:solidFill>
            </a:endParaRPr>
          </a:p>
        </p:txBody>
      </p:sp>
      <p:sp>
        <p:nvSpPr>
          <p:cNvPr id="19" name="Text 16"/>
          <p:cNvSpPr/>
          <p:nvPr/>
        </p:nvSpPr>
        <p:spPr>
          <a:xfrm>
            <a:off x="6795492" y="4650223"/>
            <a:ext cx="7134701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CALCULATE(SUM(Sales), SAMEPERIODLASTYEAR(Date)) – year-on-year performance tracking</a:t>
            </a:r>
            <a:endParaRPr lang="en-US" sz="1150" dirty="0">
              <a:solidFill>
                <a:schemeClr val="bg1"/>
              </a:solidFill>
            </a:endParaRPr>
          </a:p>
        </p:txBody>
      </p:sp>
      <p:sp>
        <p:nvSpPr>
          <p:cNvPr id="20" name="Shape 17"/>
          <p:cNvSpPr/>
          <p:nvPr/>
        </p:nvSpPr>
        <p:spPr>
          <a:xfrm>
            <a:off x="6019205" y="5219342"/>
            <a:ext cx="8078391" cy="913448"/>
          </a:xfrm>
          <a:prstGeom prst="roundRect">
            <a:avLst>
              <a:gd name="adj" fmla="val 2500"/>
            </a:avLst>
          </a:prstGeom>
          <a:solidFill>
            <a:srgbClr val="1B1C1D"/>
          </a:solidFill>
          <a:ln w="15240">
            <a:solidFill>
              <a:srgbClr val="535455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6034445" y="5234582"/>
            <a:ext cx="608886" cy="882968"/>
          </a:xfrm>
          <a:prstGeom prst="roundRect">
            <a:avLst>
              <a:gd name="adj" fmla="val 747"/>
            </a:avLst>
          </a:prstGeom>
          <a:solidFill>
            <a:srgbClr val="3A3B3C"/>
          </a:solidFill>
          <a:ln/>
        </p:spPr>
      </p:sp>
      <p:sp>
        <p:nvSpPr>
          <p:cNvPr id="22" name="Text 19"/>
          <p:cNvSpPr/>
          <p:nvPr/>
        </p:nvSpPr>
        <p:spPr>
          <a:xfrm>
            <a:off x="6224707" y="5533310"/>
            <a:ext cx="228362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6795492" y="5386744"/>
            <a:ext cx="1902976" cy="237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Delayed Orders</a:t>
            </a:r>
            <a:endParaRPr lang="en-US" sz="1450" dirty="0">
              <a:solidFill>
                <a:schemeClr val="bg1"/>
              </a:solidFill>
            </a:endParaRPr>
          </a:p>
        </p:txBody>
      </p:sp>
      <p:sp>
        <p:nvSpPr>
          <p:cNvPr id="24" name="Text 21"/>
          <p:cNvSpPr/>
          <p:nvPr/>
        </p:nvSpPr>
        <p:spPr>
          <a:xfrm>
            <a:off x="6795492" y="5715832"/>
            <a:ext cx="7134701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COUNTROWS(FILTER(...)) – identifies courier delays exceeding 3-day thresholds</a:t>
            </a:r>
            <a:endParaRPr lang="en-US" sz="1150" dirty="0">
              <a:solidFill>
                <a:schemeClr val="bg1"/>
              </a:solidFill>
            </a:endParaRPr>
          </a:p>
        </p:txBody>
      </p:sp>
      <p:sp>
        <p:nvSpPr>
          <p:cNvPr id="25" name="Text 22"/>
          <p:cNvSpPr/>
          <p:nvPr/>
        </p:nvSpPr>
        <p:spPr>
          <a:xfrm>
            <a:off x="6019205" y="6604754"/>
            <a:ext cx="2045613" cy="237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Predictive Forecasting</a:t>
            </a:r>
            <a:endParaRPr lang="en-US" sz="2400" dirty="0"/>
          </a:p>
        </p:txBody>
      </p:sp>
      <p:sp>
        <p:nvSpPr>
          <p:cNvPr id="26" name="Text 23"/>
          <p:cNvSpPr/>
          <p:nvPr/>
        </p:nvSpPr>
        <p:spPr>
          <a:xfrm>
            <a:off x="6019205" y="7070884"/>
            <a:ext cx="8078391" cy="487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00" b="1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Power BI's analytics pane enables forecast lines on sales trends, predicting future performance with confidence intervals for strategic planning.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FCCB20-96A3-5739-5A85-66B769A67B75}"/>
              </a:ext>
            </a:extLst>
          </p:cNvPr>
          <p:cNvSpPr txBox="1"/>
          <p:nvPr/>
        </p:nvSpPr>
        <p:spPr>
          <a:xfrm>
            <a:off x="12823902" y="7783551"/>
            <a:ext cx="1717288" cy="369332"/>
          </a:xfrm>
          <a:prstGeom prst="rect">
            <a:avLst/>
          </a:prstGeom>
          <a:solidFill>
            <a:srgbClr val="1C1C1C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D52ECF5-3C2E-1B5C-2CB4-5EBC910192FA}"/>
              </a:ext>
            </a:extLst>
          </p:cNvPr>
          <p:cNvSpPr txBox="1"/>
          <p:nvPr/>
        </p:nvSpPr>
        <p:spPr>
          <a:xfrm>
            <a:off x="167641" y="471955"/>
            <a:ext cx="5402580" cy="7363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IN" sz="1750" b="1" dirty="0">
                <a:solidFill>
                  <a:srgbClr val="002060"/>
                </a:solidFill>
              </a:rPr>
              <a:t>1) Total Sales = SUM('</a:t>
            </a:r>
            <a:r>
              <a:rPr lang="en-IN" sz="1750" b="1" dirty="0" err="1">
                <a:solidFill>
                  <a:srgbClr val="002060"/>
                </a:solidFill>
              </a:rPr>
              <a:t>SuperStore_India</a:t>
            </a:r>
            <a:r>
              <a:rPr lang="en-IN" sz="1750" b="1" dirty="0">
                <a:solidFill>
                  <a:srgbClr val="002060"/>
                </a:solidFill>
              </a:rPr>
              <a:t>'[Sales])</a:t>
            </a:r>
          </a:p>
          <a:p>
            <a:endParaRPr lang="en-IN" sz="1750" b="1" dirty="0"/>
          </a:p>
          <a:p>
            <a:r>
              <a:rPr lang="en-IN" sz="1750" b="1" dirty="0">
                <a:solidFill>
                  <a:schemeClr val="accent2"/>
                </a:solidFill>
              </a:rPr>
              <a:t>2) Profit Margin % = </a:t>
            </a:r>
          </a:p>
          <a:p>
            <a:r>
              <a:rPr lang="en-IN" sz="1750" b="1" dirty="0">
                <a:solidFill>
                  <a:schemeClr val="accent2"/>
                </a:solidFill>
              </a:rPr>
              <a:t>DIVIDE(</a:t>
            </a:r>
          </a:p>
          <a:p>
            <a:r>
              <a:rPr lang="en-IN" sz="1750" b="1" dirty="0">
                <a:solidFill>
                  <a:schemeClr val="accent2"/>
                </a:solidFill>
              </a:rPr>
              <a:t>    SUM('</a:t>
            </a:r>
            <a:r>
              <a:rPr lang="en-IN" sz="1750" b="1" dirty="0" err="1">
                <a:solidFill>
                  <a:schemeClr val="accent2"/>
                </a:solidFill>
              </a:rPr>
              <a:t>SuperStore_India</a:t>
            </a:r>
            <a:r>
              <a:rPr lang="en-IN" sz="1750" b="1" dirty="0">
                <a:solidFill>
                  <a:schemeClr val="accent2"/>
                </a:solidFill>
              </a:rPr>
              <a:t>'[Profit]),</a:t>
            </a:r>
          </a:p>
          <a:p>
            <a:r>
              <a:rPr lang="en-IN" sz="1750" b="1" dirty="0">
                <a:solidFill>
                  <a:schemeClr val="accent2"/>
                </a:solidFill>
              </a:rPr>
              <a:t>    SUM('</a:t>
            </a:r>
            <a:r>
              <a:rPr lang="en-IN" sz="1750" b="1" dirty="0" err="1">
                <a:solidFill>
                  <a:schemeClr val="accent2"/>
                </a:solidFill>
              </a:rPr>
              <a:t>SuperStore_India</a:t>
            </a:r>
            <a:r>
              <a:rPr lang="en-IN" sz="1750" b="1" dirty="0">
                <a:solidFill>
                  <a:schemeClr val="accent2"/>
                </a:solidFill>
              </a:rPr>
              <a:t>'[Sales])</a:t>
            </a:r>
          </a:p>
          <a:p>
            <a:r>
              <a:rPr lang="en-IN" sz="1750" b="1" dirty="0">
                <a:solidFill>
                  <a:schemeClr val="accent2"/>
                </a:solidFill>
              </a:rPr>
              <a:t>)</a:t>
            </a:r>
          </a:p>
          <a:p>
            <a:endParaRPr lang="en-IN" sz="1750" b="1" dirty="0"/>
          </a:p>
          <a:p>
            <a:r>
              <a:rPr lang="en-IN" sz="1750" b="1" dirty="0">
                <a:solidFill>
                  <a:srgbClr val="00B0F0"/>
                </a:solidFill>
              </a:rPr>
              <a:t>3) Yearly Growth % =</a:t>
            </a:r>
          </a:p>
          <a:p>
            <a:r>
              <a:rPr lang="en-IN" sz="1750" b="1" dirty="0">
                <a:solidFill>
                  <a:srgbClr val="00B0F0"/>
                </a:solidFill>
              </a:rPr>
              <a:t>VAR </a:t>
            </a:r>
            <a:r>
              <a:rPr lang="en-IN" sz="1750" b="1" dirty="0" err="1">
                <a:solidFill>
                  <a:srgbClr val="00B0F0"/>
                </a:solidFill>
              </a:rPr>
              <a:t>CurrentYearSales</a:t>
            </a:r>
            <a:r>
              <a:rPr lang="en-IN" sz="1750" b="1" dirty="0">
                <a:solidFill>
                  <a:srgbClr val="00B0F0"/>
                </a:solidFill>
              </a:rPr>
              <a:t> = SUM('</a:t>
            </a:r>
            <a:r>
              <a:rPr lang="en-IN" sz="1750" b="1" dirty="0" err="1">
                <a:solidFill>
                  <a:srgbClr val="00B0F0"/>
                </a:solidFill>
              </a:rPr>
              <a:t>SuperStore_India</a:t>
            </a:r>
            <a:r>
              <a:rPr lang="en-IN" sz="1750" b="1" dirty="0">
                <a:solidFill>
                  <a:srgbClr val="00B0F0"/>
                </a:solidFill>
              </a:rPr>
              <a:t>'[Sales])</a:t>
            </a:r>
          </a:p>
          <a:p>
            <a:r>
              <a:rPr lang="en-IN" sz="1750" b="1" dirty="0">
                <a:solidFill>
                  <a:srgbClr val="00B0F0"/>
                </a:solidFill>
              </a:rPr>
              <a:t>VAR </a:t>
            </a:r>
            <a:r>
              <a:rPr lang="en-IN" sz="1750" b="1" dirty="0" err="1">
                <a:solidFill>
                  <a:srgbClr val="00B0F0"/>
                </a:solidFill>
              </a:rPr>
              <a:t>LastYearSales</a:t>
            </a:r>
            <a:r>
              <a:rPr lang="en-IN" sz="1750" b="1" dirty="0">
                <a:solidFill>
                  <a:srgbClr val="00B0F0"/>
                </a:solidFill>
              </a:rPr>
              <a:t> =</a:t>
            </a:r>
          </a:p>
          <a:p>
            <a:r>
              <a:rPr lang="en-IN" sz="1750" b="1" dirty="0">
                <a:solidFill>
                  <a:srgbClr val="00B0F0"/>
                </a:solidFill>
              </a:rPr>
              <a:t>    CALCULATE(</a:t>
            </a:r>
          </a:p>
          <a:p>
            <a:r>
              <a:rPr lang="en-IN" sz="1750" b="1" dirty="0">
                <a:solidFill>
                  <a:srgbClr val="00B0F0"/>
                </a:solidFill>
              </a:rPr>
              <a:t>        SUM('</a:t>
            </a:r>
            <a:r>
              <a:rPr lang="en-IN" sz="1750" b="1" dirty="0" err="1">
                <a:solidFill>
                  <a:srgbClr val="00B0F0"/>
                </a:solidFill>
              </a:rPr>
              <a:t>SuperStore_India</a:t>
            </a:r>
            <a:r>
              <a:rPr lang="en-IN" sz="1750" b="1" dirty="0">
                <a:solidFill>
                  <a:srgbClr val="00B0F0"/>
                </a:solidFill>
              </a:rPr>
              <a:t>'[Sales]),</a:t>
            </a:r>
          </a:p>
          <a:p>
            <a:r>
              <a:rPr lang="en-IN" sz="1750" b="1" dirty="0">
                <a:solidFill>
                  <a:srgbClr val="00B0F0"/>
                </a:solidFill>
              </a:rPr>
              <a:t>        SAMEPERIODLASTYEAR('</a:t>
            </a:r>
            <a:r>
              <a:rPr lang="en-IN" sz="1750" b="1" dirty="0" err="1">
                <a:solidFill>
                  <a:srgbClr val="00B0F0"/>
                </a:solidFill>
              </a:rPr>
              <a:t>SuperStore_India</a:t>
            </a:r>
            <a:r>
              <a:rPr lang="en-IN" sz="1750" b="1" dirty="0">
                <a:solidFill>
                  <a:srgbClr val="00B0F0"/>
                </a:solidFill>
              </a:rPr>
              <a:t>'[Order Date])</a:t>
            </a:r>
          </a:p>
          <a:p>
            <a:r>
              <a:rPr lang="en-IN" sz="1750" b="1" dirty="0">
                <a:solidFill>
                  <a:srgbClr val="00B0F0"/>
                </a:solidFill>
              </a:rPr>
              <a:t>    )</a:t>
            </a:r>
          </a:p>
          <a:p>
            <a:r>
              <a:rPr lang="en-IN" sz="1750" b="1" dirty="0">
                <a:solidFill>
                  <a:srgbClr val="00B0F0"/>
                </a:solidFill>
              </a:rPr>
              <a:t>RETURN</a:t>
            </a:r>
          </a:p>
          <a:p>
            <a:r>
              <a:rPr lang="en-IN" sz="1750" b="1" dirty="0">
                <a:solidFill>
                  <a:srgbClr val="00B0F0"/>
                </a:solidFill>
              </a:rPr>
              <a:t>DIVIDE(</a:t>
            </a:r>
            <a:r>
              <a:rPr lang="en-IN" sz="1750" b="1" dirty="0" err="1">
                <a:solidFill>
                  <a:srgbClr val="00B0F0"/>
                </a:solidFill>
              </a:rPr>
              <a:t>CurrentYearSales</a:t>
            </a:r>
            <a:r>
              <a:rPr lang="en-IN" sz="1750" b="1" dirty="0">
                <a:solidFill>
                  <a:srgbClr val="00B0F0"/>
                </a:solidFill>
              </a:rPr>
              <a:t> - </a:t>
            </a:r>
            <a:r>
              <a:rPr lang="en-IN" sz="1750" b="1" dirty="0" err="1">
                <a:solidFill>
                  <a:srgbClr val="00B0F0"/>
                </a:solidFill>
              </a:rPr>
              <a:t>LastYearSales</a:t>
            </a:r>
            <a:r>
              <a:rPr lang="en-IN" sz="1750" b="1" dirty="0">
                <a:solidFill>
                  <a:srgbClr val="00B0F0"/>
                </a:solidFill>
              </a:rPr>
              <a:t>, </a:t>
            </a:r>
            <a:r>
              <a:rPr lang="en-IN" sz="1750" b="1" dirty="0" err="1">
                <a:solidFill>
                  <a:srgbClr val="00B0F0"/>
                </a:solidFill>
              </a:rPr>
              <a:t>LastYearSales</a:t>
            </a:r>
            <a:r>
              <a:rPr lang="en-IN" sz="1750" b="1" dirty="0">
                <a:solidFill>
                  <a:srgbClr val="00B0F0"/>
                </a:solidFill>
              </a:rPr>
              <a:t>)</a:t>
            </a:r>
          </a:p>
          <a:p>
            <a:endParaRPr lang="en-IN" sz="1750" b="1" dirty="0">
              <a:solidFill>
                <a:srgbClr val="7030A0"/>
              </a:solidFill>
            </a:endParaRPr>
          </a:p>
          <a:p>
            <a:r>
              <a:rPr lang="en-IN" sz="1750" b="1" dirty="0">
                <a:solidFill>
                  <a:srgbClr val="7030A0"/>
                </a:solidFill>
              </a:rPr>
              <a:t>4) Delayed Orders =</a:t>
            </a:r>
          </a:p>
          <a:p>
            <a:r>
              <a:rPr lang="en-IN" sz="1750" b="1" dirty="0">
                <a:solidFill>
                  <a:srgbClr val="7030A0"/>
                </a:solidFill>
              </a:rPr>
              <a:t>COUNTROWS(</a:t>
            </a:r>
          </a:p>
          <a:p>
            <a:r>
              <a:rPr lang="en-IN" sz="1750" b="1" dirty="0">
                <a:solidFill>
                  <a:srgbClr val="7030A0"/>
                </a:solidFill>
              </a:rPr>
              <a:t>    FILTER(</a:t>
            </a:r>
          </a:p>
          <a:p>
            <a:r>
              <a:rPr lang="en-IN" sz="1750" b="1" dirty="0">
                <a:solidFill>
                  <a:srgbClr val="7030A0"/>
                </a:solidFill>
              </a:rPr>
              <a:t>        '</a:t>
            </a:r>
            <a:r>
              <a:rPr lang="en-IN" sz="1750" b="1" dirty="0" err="1">
                <a:solidFill>
                  <a:srgbClr val="7030A0"/>
                </a:solidFill>
              </a:rPr>
              <a:t>SuperStore_India</a:t>
            </a:r>
            <a:r>
              <a:rPr lang="en-IN" sz="1750" b="1" dirty="0">
                <a:solidFill>
                  <a:srgbClr val="7030A0"/>
                </a:solidFill>
              </a:rPr>
              <a:t>',</a:t>
            </a:r>
          </a:p>
          <a:p>
            <a:r>
              <a:rPr lang="en-IN" sz="1750" b="1" dirty="0">
                <a:solidFill>
                  <a:srgbClr val="7030A0"/>
                </a:solidFill>
              </a:rPr>
              <a:t>        '</a:t>
            </a:r>
            <a:r>
              <a:rPr lang="en-IN" sz="1750" b="1" dirty="0" err="1">
                <a:solidFill>
                  <a:srgbClr val="7030A0"/>
                </a:solidFill>
              </a:rPr>
              <a:t>SuperStore_India</a:t>
            </a:r>
            <a:r>
              <a:rPr lang="en-IN" sz="1750" b="1" dirty="0">
                <a:solidFill>
                  <a:srgbClr val="7030A0"/>
                </a:solidFill>
              </a:rPr>
              <a:t>'[Ship Days] &gt; 3</a:t>
            </a:r>
          </a:p>
          <a:p>
            <a:r>
              <a:rPr lang="en-IN" sz="1750" b="1" dirty="0">
                <a:solidFill>
                  <a:srgbClr val="7030A0"/>
                </a:solidFill>
              </a:rPr>
              <a:t>    )</a:t>
            </a:r>
          </a:p>
          <a:p>
            <a:r>
              <a:rPr lang="en-IN" sz="1750" b="1" dirty="0">
                <a:solidFill>
                  <a:srgbClr val="7030A0"/>
                </a:solidFill>
              </a:rPr>
              <a:t>)</a:t>
            </a:r>
          </a:p>
          <a:p>
            <a:endParaRPr lang="en-IN" sz="175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541D11-2472-09C2-9128-87A1BEF43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71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4C2F74-7D45-3FBA-E28D-0CD2F00A3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53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867AFA-D00A-8F4D-F3CE-91342D04517F}"/>
              </a:ext>
            </a:extLst>
          </p:cNvPr>
          <p:cNvSpPr txBox="1"/>
          <p:nvPr/>
        </p:nvSpPr>
        <p:spPr>
          <a:xfrm>
            <a:off x="187569" y="175422"/>
            <a:ext cx="118403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Identify which states have the highest number of repeat customers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022F21-BD93-DACC-7AA7-C4B248C63219}"/>
              </a:ext>
            </a:extLst>
          </p:cNvPr>
          <p:cNvSpPr txBox="1"/>
          <p:nvPr/>
        </p:nvSpPr>
        <p:spPr>
          <a:xfrm>
            <a:off x="203618" y="766245"/>
            <a:ext cx="12620284" cy="72019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IN" sz="2100" b="1" dirty="0"/>
              <a:t>1) Orders per Customer =</a:t>
            </a:r>
          </a:p>
          <a:p>
            <a:r>
              <a:rPr lang="en-IN" sz="2100" b="1" dirty="0"/>
              <a:t>CALCULATE(</a:t>
            </a:r>
          </a:p>
          <a:p>
            <a:r>
              <a:rPr lang="en-IN" sz="2100" b="1" dirty="0"/>
              <a:t>    DISTINCTCOUNT('</a:t>
            </a:r>
            <a:r>
              <a:rPr lang="en-IN" sz="2100" b="1" dirty="0" err="1"/>
              <a:t>SuperStore_India</a:t>
            </a:r>
            <a:r>
              <a:rPr lang="en-IN" sz="2100" b="1" dirty="0"/>
              <a:t>'[Order ID]),</a:t>
            </a:r>
          </a:p>
          <a:p>
            <a:r>
              <a:rPr lang="en-IN" sz="2100" b="1" dirty="0"/>
              <a:t>    ALLEXCEPT('</a:t>
            </a:r>
            <a:r>
              <a:rPr lang="en-IN" sz="2100" b="1" dirty="0" err="1"/>
              <a:t>SuperStore_India</a:t>
            </a:r>
            <a:r>
              <a:rPr lang="en-IN" sz="2100" b="1" dirty="0"/>
              <a:t>', '</a:t>
            </a:r>
            <a:r>
              <a:rPr lang="en-IN" sz="2100" b="1" dirty="0" err="1"/>
              <a:t>SuperStore_India</a:t>
            </a:r>
            <a:r>
              <a:rPr lang="en-IN" sz="2100" b="1" dirty="0"/>
              <a:t>'[Customer Name])</a:t>
            </a:r>
          </a:p>
          <a:p>
            <a:r>
              <a:rPr lang="en-IN" sz="2100" b="1" dirty="0"/>
              <a:t>)</a:t>
            </a:r>
          </a:p>
          <a:p>
            <a:endParaRPr lang="en-IN" sz="2100" b="1" dirty="0"/>
          </a:p>
          <a:p>
            <a:r>
              <a:rPr lang="en-IN" sz="2100" b="1" dirty="0"/>
              <a:t>2) Customer Type =</a:t>
            </a:r>
          </a:p>
          <a:p>
            <a:r>
              <a:rPr lang="en-IN" sz="2100" b="1" dirty="0"/>
              <a:t>IF([Orders per Customer] &gt; 1, "Repeat Customer", "New Customer")</a:t>
            </a:r>
          </a:p>
          <a:p>
            <a:endParaRPr lang="en-IN" sz="2100" b="1" dirty="0"/>
          </a:p>
          <a:p>
            <a:r>
              <a:rPr lang="en-IN" sz="2100" b="1" dirty="0"/>
              <a:t>3) Repeat Customers per State =</a:t>
            </a:r>
          </a:p>
          <a:p>
            <a:r>
              <a:rPr lang="en-IN" sz="2100" b="1" dirty="0"/>
              <a:t>CALCULATE(</a:t>
            </a:r>
          </a:p>
          <a:p>
            <a:r>
              <a:rPr lang="en-IN" sz="2100" b="1" dirty="0"/>
              <a:t>    DISTINCTCOUNT('</a:t>
            </a:r>
            <a:r>
              <a:rPr lang="en-IN" sz="2100" b="1" dirty="0" err="1"/>
              <a:t>SuperStore_India</a:t>
            </a:r>
            <a:r>
              <a:rPr lang="en-IN" sz="2100" b="1" dirty="0"/>
              <a:t>'[Customer Name]),</a:t>
            </a:r>
          </a:p>
          <a:p>
            <a:r>
              <a:rPr lang="en-IN" sz="2100" b="1" dirty="0"/>
              <a:t>    '</a:t>
            </a:r>
            <a:r>
              <a:rPr lang="en-IN" sz="2100" b="1" dirty="0" err="1"/>
              <a:t>SuperStore_India</a:t>
            </a:r>
            <a:r>
              <a:rPr lang="en-IN" sz="2100" b="1" dirty="0"/>
              <a:t>'[Customer Type] = "Repeat Customer"</a:t>
            </a:r>
          </a:p>
          <a:p>
            <a:r>
              <a:rPr lang="en-IN" sz="2100" b="1" dirty="0"/>
              <a:t>)</a:t>
            </a:r>
          </a:p>
          <a:p>
            <a:endParaRPr lang="en-IN" sz="2100" b="1" dirty="0"/>
          </a:p>
          <a:p>
            <a:r>
              <a:rPr lang="en-IN" sz="2100" b="1" dirty="0"/>
              <a:t>4) Total Customers per State =</a:t>
            </a:r>
          </a:p>
          <a:p>
            <a:r>
              <a:rPr lang="en-IN" sz="2100" b="1" dirty="0"/>
              <a:t>DISTINCTCOUNT('</a:t>
            </a:r>
            <a:r>
              <a:rPr lang="en-IN" sz="2100" b="1" dirty="0" err="1"/>
              <a:t>SuperStore_India</a:t>
            </a:r>
            <a:r>
              <a:rPr lang="en-IN" sz="2100" b="1" dirty="0"/>
              <a:t>'[Customer Name])</a:t>
            </a:r>
          </a:p>
          <a:p>
            <a:endParaRPr lang="en-IN" sz="2100" b="1" dirty="0"/>
          </a:p>
          <a:p>
            <a:r>
              <a:rPr lang="en-IN" sz="2100" b="1" dirty="0"/>
              <a:t>5) Repeat Customer % =</a:t>
            </a:r>
          </a:p>
          <a:p>
            <a:r>
              <a:rPr lang="en-IN" sz="2100" b="1" dirty="0"/>
              <a:t>DIVIDE([Repeat Customers per State], [Total Customers per State])</a:t>
            </a:r>
          </a:p>
          <a:p>
            <a:endParaRPr lang="en-IN" sz="2100" b="1" dirty="0"/>
          </a:p>
          <a:p>
            <a:endParaRPr lang="en-IN" sz="21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6AE075-5D3A-50AF-CD00-4E64FA2CEB13}"/>
              </a:ext>
            </a:extLst>
          </p:cNvPr>
          <p:cNvSpPr txBox="1"/>
          <p:nvPr/>
        </p:nvSpPr>
        <p:spPr>
          <a:xfrm>
            <a:off x="12823902" y="7783551"/>
            <a:ext cx="1717288" cy="369332"/>
          </a:xfrm>
          <a:prstGeom prst="rect">
            <a:avLst/>
          </a:prstGeom>
          <a:solidFill>
            <a:srgbClr val="1C1C1C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619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708" y="556022"/>
            <a:ext cx="7728585" cy="1263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Findings &amp; Strategic Recommendations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550" y="2129135"/>
            <a:ext cx="303252" cy="3032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64813" y="2123003"/>
            <a:ext cx="5541169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Maharashtra &amp; Madhya Pradesh Opportunity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364813" y="2560201"/>
            <a:ext cx="7071479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Highest repeat customer base – implement loyalty programmes and personalised outreach to strengthen relationships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550" y="3618012"/>
            <a:ext cx="303252" cy="3032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64813" y="3611880"/>
            <a:ext cx="3402687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Southern Regional Potential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364813" y="4049078"/>
            <a:ext cx="7071479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Tamil Nadu and Kerala show fewer but high-value bulk orders – launch targeted campaigns for large-scale clients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550" y="5106888"/>
            <a:ext cx="303252" cy="3032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64813" y="5100757"/>
            <a:ext cx="3717608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Courier Logistics Optimisation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364813" y="5537954"/>
            <a:ext cx="7071479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Express and standard courier modes exceed 3-day delays – transition to faster logistics partners or in-house transport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3550" y="6595765"/>
            <a:ext cx="303252" cy="30325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364813" y="6589633"/>
            <a:ext cx="2969181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Local Market Expansion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364813" y="7026831"/>
            <a:ext cx="7071479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Nagpur local operations represent 15–20% of revenue – invest in local distribution and retail presence strengthening</a:t>
            </a:r>
            <a:endParaRPr lang="en-US" sz="15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047" y="595551"/>
            <a:ext cx="10801231" cy="1350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600"/>
              </a:lnSpc>
              <a:buNone/>
            </a:pPr>
            <a:r>
              <a:rPr lang="en-US" sz="85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Success</a:t>
            </a:r>
            <a:endParaRPr lang="en-US" sz="8500" dirty="0"/>
          </a:p>
        </p:txBody>
      </p:sp>
      <p:sp>
        <p:nvSpPr>
          <p:cNvPr id="3" name="Text 1"/>
          <p:cNvSpPr/>
          <p:nvPr/>
        </p:nvSpPr>
        <p:spPr>
          <a:xfrm>
            <a:off x="756047" y="2377678"/>
            <a:ext cx="13118306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Power BI dashboard successfully delivered comprehensive sales intelligence, enabling Anand Stationery &amp; Super Mart to make informed, data-driven decisions across all operational dimensions.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6047" y="3311723"/>
            <a:ext cx="4228743" cy="1927622"/>
          </a:xfrm>
          <a:prstGeom prst="roundRect">
            <a:avLst>
              <a:gd name="adj" fmla="val 26897"/>
            </a:avLst>
          </a:prstGeom>
          <a:solidFill>
            <a:srgbClr val="3A3B3C"/>
          </a:solidFill>
          <a:ln/>
        </p:spPr>
      </p:sp>
      <p:sp>
        <p:nvSpPr>
          <p:cNvPr id="5" name="Text 3"/>
          <p:cNvSpPr/>
          <p:nvPr/>
        </p:nvSpPr>
        <p:spPr>
          <a:xfrm>
            <a:off x="972026" y="3527703"/>
            <a:ext cx="3796784" cy="675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State-wise &amp; Category Analysis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972026" y="4332327"/>
            <a:ext cx="3796784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Complete regional performance visibility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5200769" y="3311723"/>
            <a:ext cx="4228743" cy="1927622"/>
          </a:xfrm>
          <a:prstGeom prst="roundRect">
            <a:avLst>
              <a:gd name="adj" fmla="val 26897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5416748" y="3527703"/>
            <a:ext cx="3707606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Profitable Regions Identified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5416748" y="3994785"/>
            <a:ext cx="3796784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Clear growth opportunity mapping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9645491" y="3311723"/>
            <a:ext cx="4228743" cy="1927622"/>
          </a:xfrm>
          <a:prstGeom prst="roundRect">
            <a:avLst>
              <a:gd name="adj" fmla="val 26897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9861471" y="3527703"/>
            <a:ext cx="270021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Logistics Insights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9861471" y="3994785"/>
            <a:ext cx="3796784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Actionable transportation optimisation data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56047" y="5455325"/>
            <a:ext cx="6451044" cy="1244560"/>
          </a:xfrm>
          <a:prstGeom prst="roundRect">
            <a:avLst>
              <a:gd name="adj" fmla="val 41658"/>
            </a:avLst>
          </a:prstGeom>
          <a:solidFill>
            <a:srgbClr val="3A3B3C"/>
          </a:solidFill>
          <a:ln/>
        </p:spPr>
      </p:sp>
      <p:sp>
        <p:nvSpPr>
          <p:cNvPr id="14" name="Text 12"/>
          <p:cNvSpPr/>
          <p:nvPr/>
        </p:nvSpPr>
        <p:spPr>
          <a:xfrm>
            <a:off x="972026" y="5671304"/>
            <a:ext cx="3288983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Local vs Interstate Clarity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972026" y="6138386"/>
            <a:ext cx="601908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Strategic performance benchmarking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423071" y="5455325"/>
            <a:ext cx="6451163" cy="1244560"/>
          </a:xfrm>
          <a:prstGeom prst="roundRect">
            <a:avLst>
              <a:gd name="adj" fmla="val 41658"/>
            </a:avLst>
          </a:prstGeom>
          <a:solidFill>
            <a:srgbClr val="3A3B3C"/>
          </a:solidFill>
          <a:ln/>
        </p:spPr>
      </p:sp>
      <p:sp>
        <p:nvSpPr>
          <p:cNvPr id="17" name="Text 15"/>
          <p:cNvSpPr/>
          <p:nvPr/>
        </p:nvSpPr>
        <p:spPr>
          <a:xfrm>
            <a:off x="7639050" y="5671304"/>
            <a:ext cx="2914293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Forecasting Capability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639050" y="6138386"/>
            <a:ext cx="6019205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Future-focused planning foundation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756047" y="6942892"/>
            <a:ext cx="13118306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Outcome:</a:t>
            </a: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Power BI transforms raw transactional data into strategic business intelligence, enabling sustainable growth and competitive advantage.</a:t>
            </a:r>
            <a:endParaRPr lang="en-US" sz="1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5B4CDD2-8594-C544-0BAF-46F9BF3B1044}"/>
              </a:ext>
            </a:extLst>
          </p:cNvPr>
          <p:cNvSpPr txBox="1"/>
          <p:nvPr/>
        </p:nvSpPr>
        <p:spPr>
          <a:xfrm>
            <a:off x="12823902" y="7783551"/>
            <a:ext cx="1717288" cy="369332"/>
          </a:xfrm>
          <a:prstGeom prst="rect">
            <a:avLst/>
          </a:prstGeom>
          <a:solidFill>
            <a:srgbClr val="1C1C1C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60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Power BI Project Presentation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8923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Anand Stationery &amp; Super Mart Sales Dashboard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524303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Transforming retail data into actionable business intelligence for nationwide growth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010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4997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Anand Stationery &amp; Super Mart is a retail and wholesale distributor based in Dharampeth, Nagpur, supplying stationery, office furniture, and supplies to schools, coaching institutes, and resellers across India.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530929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5757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Coverage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624816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20+ states including Maharashtra, Tamil Nadu, Kerala, Gujarat, and Delhi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530929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5443776" y="5757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43776" y="624816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Monthly CSV exports from Tally ERP for accounting and logistics tracking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5530929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9866948" y="5757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Fields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66948" y="624816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Order ID, Dates, Customer Name, Ship Mode, City, Category, Sales, Quantity, Discount, Profit</a:t>
            </a:r>
            <a:endParaRPr lang="en-US" sz="17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B885FA-A63A-CAF5-E1CB-AED1558530AC}"/>
              </a:ext>
            </a:extLst>
          </p:cNvPr>
          <p:cNvSpPr txBox="1"/>
          <p:nvPr/>
        </p:nvSpPr>
        <p:spPr>
          <a:xfrm>
            <a:off x="12823902" y="7783551"/>
            <a:ext cx="1717288" cy="369332"/>
          </a:xfrm>
          <a:prstGeom prst="rect">
            <a:avLst/>
          </a:prstGeom>
          <a:solidFill>
            <a:srgbClr val="1C1C1C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1007" y="1136333"/>
            <a:ext cx="7242572" cy="593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Scope &amp; Strategic Goals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151007" y="2014418"/>
            <a:ext cx="7814786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objective was to build an interactive Power BI dashboard enabling data-driven decision-making for nationwide sales analysis and logistics optimisation.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151007" y="2835712"/>
            <a:ext cx="427196" cy="427196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6222206" y="2871311"/>
            <a:ext cx="284798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767989" y="2900958"/>
            <a:ext cx="486739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State-wise and category-wise sales analysis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767989" y="3311485"/>
            <a:ext cx="719780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Understand regional performance and product category trends across markets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151007" y="3995023"/>
            <a:ext cx="427196" cy="427196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6222206" y="4030623"/>
            <a:ext cx="284798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767989" y="4060269"/>
            <a:ext cx="504813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Identify profitable regions and opportunities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767989" y="4470797"/>
            <a:ext cx="719780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Locate high-value markets for targeted expansion and growth initiatives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151007" y="5154335"/>
            <a:ext cx="427196" cy="427196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6222206" y="5189934"/>
            <a:ext cx="284798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767989" y="5219581"/>
            <a:ext cx="5022056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Analyse transportation delays and efficiency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6767989" y="5630108"/>
            <a:ext cx="719780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Optimise logistics and identify bottlenecks affecting delivery performance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151007" y="6313646"/>
            <a:ext cx="427196" cy="427196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6222206" y="6349246"/>
            <a:ext cx="284798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6767989" y="6378893"/>
            <a:ext cx="512528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Compare local versus interstate performance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6767989" y="6789420"/>
            <a:ext cx="719780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Evaluate Nagpur local operations against pan-India sales strategy</a:t>
            </a:r>
            <a:endParaRPr lang="en-US" sz="14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C488CE-FD8E-C6DE-2B60-FA6426D55CEA}"/>
              </a:ext>
            </a:extLst>
          </p:cNvPr>
          <p:cNvSpPr txBox="1"/>
          <p:nvPr/>
        </p:nvSpPr>
        <p:spPr>
          <a:xfrm>
            <a:off x="12823902" y="7783551"/>
            <a:ext cx="1717288" cy="369332"/>
          </a:xfrm>
          <a:prstGeom prst="rect">
            <a:avLst/>
          </a:prstGeom>
          <a:solidFill>
            <a:srgbClr val="1C1C1C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2193" y="315992"/>
            <a:ext cx="6436043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Preprocessing &amp; Dashboard Architecture</a:t>
            </a:r>
          </a:p>
          <a:p>
            <a:pPr marL="0" indent="0" algn="l">
              <a:lnSpc>
                <a:spcPts val="2800"/>
              </a:lnSpc>
              <a:buNone/>
            </a:pPr>
            <a:endParaRPr lang="en-US" sz="2400" dirty="0">
              <a:solidFill>
                <a:srgbClr val="F2E782"/>
              </a:solidFill>
              <a:latin typeface="Prata" pitchFamily="34" charset="0"/>
            </a:endParaRPr>
          </a:p>
          <a:p>
            <a:pPr marL="0" indent="0" algn="l">
              <a:lnSpc>
                <a:spcPts val="2800"/>
              </a:lnSpc>
              <a:buNone/>
            </a:pP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87707" y="1077158"/>
            <a:ext cx="2256711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Cleaning with Power Query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17843" y="1493460"/>
            <a:ext cx="6772870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Removed null values and standardised data types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17843" y="1717416"/>
            <a:ext cx="6772870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Filtered irrelevant or duplicate records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417843" y="1941373"/>
            <a:ext cx="6772870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Created derived columns: Month, Year, Region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417843" y="2165329"/>
            <a:ext cx="6772870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Validated consistency across all fields</a:t>
            </a:r>
            <a:endParaRPr lang="en-US" sz="1400" dirty="0"/>
          </a:p>
        </p:txBody>
      </p:sp>
      <p:sp>
        <p:nvSpPr>
          <p:cNvPr id="25" name="Text 6"/>
          <p:cNvSpPr/>
          <p:nvPr/>
        </p:nvSpPr>
        <p:spPr>
          <a:xfrm>
            <a:off x="287707" y="2727661"/>
            <a:ext cx="2470547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Interactive Dashboard Components</a:t>
            </a:r>
            <a:endParaRPr lang="en-US" sz="2000" dirty="0"/>
          </a:p>
        </p:txBody>
      </p:sp>
      <p:sp>
        <p:nvSpPr>
          <p:cNvPr id="26" name="Shape 7"/>
          <p:cNvSpPr/>
          <p:nvPr/>
        </p:nvSpPr>
        <p:spPr>
          <a:xfrm>
            <a:off x="417843" y="3188256"/>
            <a:ext cx="4531995" cy="692467"/>
          </a:xfrm>
          <a:prstGeom prst="roundRect">
            <a:avLst>
              <a:gd name="adj" fmla="val 2489"/>
            </a:avLst>
          </a:prstGeom>
          <a:solidFill>
            <a:srgbClr val="1B1C1D"/>
          </a:solidFill>
          <a:ln w="15240">
            <a:solidFill>
              <a:srgbClr val="535455"/>
            </a:solidFill>
            <a:prstDash val="solid"/>
          </a:ln>
        </p:spPr>
      </p:sp>
      <p:sp>
        <p:nvSpPr>
          <p:cNvPr id="27" name="Text 8"/>
          <p:cNvSpPr/>
          <p:nvPr/>
        </p:nvSpPr>
        <p:spPr>
          <a:xfrm>
            <a:off x="547978" y="3318391"/>
            <a:ext cx="1436370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Sales Trend Chart</a:t>
            </a:r>
            <a:endParaRPr lang="en-US" sz="1200" dirty="0"/>
          </a:p>
        </p:txBody>
      </p:sp>
      <p:sp>
        <p:nvSpPr>
          <p:cNvPr id="28" name="Text 9"/>
          <p:cNvSpPr/>
          <p:nvPr/>
        </p:nvSpPr>
        <p:spPr>
          <a:xfrm>
            <a:off x="547978" y="3566756"/>
            <a:ext cx="4271724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Time-series line chart tracking monthly and yearly sales performance</a:t>
            </a:r>
            <a:endParaRPr lang="en-US" sz="1050" dirty="0"/>
          </a:p>
        </p:txBody>
      </p:sp>
      <p:sp>
        <p:nvSpPr>
          <p:cNvPr id="29" name="Shape 10"/>
          <p:cNvSpPr/>
          <p:nvPr/>
        </p:nvSpPr>
        <p:spPr>
          <a:xfrm>
            <a:off x="417843" y="4130159"/>
            <a:ext cx="4532114" cy="692467"/>
          </a:xfrm>
          <a:prstGeom prst="roundRect">
            <a:avLst>
              <a:gd name="adj" fmla="val 2489"/>
            </a:avLst>
          </a:prstGeom>
          <a:solidFill>
            <a:srgbClr val="1B1C1D"/>
          </a:solidFill>
          <a:ln w="15240">
            <a:solidFill>
              <a:srgbClr val="535455"/>
            </a:solidFill>
            <a:prstDash val="solid"/>
          </a:ln>
        </p:spPr>
      </p:sp>
      <p:sp>
        <p:nvSpPr>
          <p:cNvPr id="30" name="Text 11"/>
          <p:cNvSpPr/>
          <p:nvPr/>
        </p:nvSpPr>
        <p:spPr>
          <a:xfrm>
            <a:off x="547979" y="4260294"/>
            <a:ext cx="1436370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Profit by Region</a:t>
            </a:r>
            <a:endParaRPr lang="en-US" sz="1200" dirty="0"/>
          </a:p>
        </p:txBody>
      </p:sp>
      <p:sp>
        <p:nvSpPr>
          <p:cNvPr id="31" name="Text 12"/>
          <p:cNvSpPr/>
          <p:nvPr/>
        </p:nvSpPr>
        <p:spPr>
          <a:xfrm>
            <a:off x="547979" y="4508659"/>
            <a:ext cx="4271843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Bar chart comparing profitability across states and geographic zones</a:t>
            </a:r>
            <a:endParaRPr lang="en-US" sz="1050" dirty="0"/>
          </a:p>
        </p:txBody>
      </p:sp>
      <p:sp>
        <p:nvSpPr>
          <p:cNvPr id="32" name="Shape 13"/>
          <p:cNvSpPr/>
          <p:nvPr/>
        </p:nvSpPr>
        <p:spPr>
          <a:xfrm>
            <a:off x="417842" y="5101628"/>
            <a:ext cx="4531995" cy="692467"/>
          </a:xfrm>
          <a:prstGeom prst="roundRect">
            <a:avLst>
              <a:gd name="adj" fmla="val 2489"/>
            </a:avLst>
          </a:prstGeom>
          <a:solidFill>
            <a:srgbClr val="1B1C1D"/>
          </a:solidFill>
          <a:ln w="15240">
            <a:solidFill>
              <a:srgbClr val="535455"/>
            </a:solidFill>
            <a:prstDash val="solid"/>
          </a:ln>
        </p:spPr>
      </p:sp>
      <p:sp>
        <p:nvSpPr>
          <p:cNvPr id="33" name="Text 14"/>
          <p:cNvSpPr/>
          <p:nvPr/>
        </p:nvSpPr>
        <p:spPr>
          <a:xfrm>
            <a:off x="547977" y="5260697"/>
            <a:ext cx="1490543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Category Distribution</a:t>
            </a:r>
            <a:endParaRPr lang="en-US" sz="1200" dirty="0"/>
          </a:p>
        </p:txBody>
      </p:sp>
      <p:sp>
        <p:nvSpPr>
          <p:cNvPr id="34" name="Text 15"/>
          <p:cNvSpPr/>
          <p:nvPr/>
        </p:nvSpPr>
        <p:spPr>
          <a:xfrm>
            <a:off x="547977" y="5509111"/>
            <a:ext cx="4271724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Pie chart showing product category contribution to total sales</a:t>
            </a:r>
            <a:endParaRPr lang="en-US" sz="1050" dirty="0"/>
          </a:p>
        </p:txBody>
      </p:sp>
      <p:sp>
        <p:nvSpPr>
          <p:cNvPr id="35" name="Shape 16"/>
          <p:cNvSpPr/>
          <p:nvPr/>
        </p:nvSpPr>
        <p:spPr>
          <a:xfrm>
            <a:off x="417843" y="6043531"/>
            <a:ext cx="6855500" cy="692467"/>
          </a:xfrm>
          <a:prstGeom prst="roundRect">
            <a:avLst>
              <a:gd name="adj" fmla="val 2489"/>
            </a:avLst>
          </a:prstGeom>
          <a:solidFill>
            <a:srgbClr val="1B1C1D"/>
          </a:solidFill>
          <a:ln w="15240">
            <a:solidFill>
              <a:srgbClr val="535455"/>
            </a:solidFill>
            <a:prstDash val="solid"/>
          </a:ln>
        </p:spPr>
      </p:sp>
      <p:sp>
        <p:nvSpPr>
          <p:cNvPr id="36" name="Text 17"/>
          <p:cNvSpPr/>
          <p:nvPr/>
        </p:nvSpPr>
        <p:spPr>
          <a:xfrm>
            <a:off x="547978" y="6173666"/>
            <a:ext cx="1436370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Geographic Map</a:t>
            </a:r>
            <a:endParaRPr lang="en-US" sz="1200" dirty="0"/>
          </a:p>
        </p:txBody>
      </p:sp>
      <p:sp>
        <p:nvSpPr>
          <p:cNvPr id="37" name="Text 18"/>
          <p:cNvSpPr/>
          <p:nvPr/>
        </p:nvSpPr>
        <p:spPr>
          <a:xfrm>
            <a:off x="547978" y="6422030"/>
            <a:ext cx="6595229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Interactive map visual displaying sales distribution across India</a:t>
            </a:r>
            <a:endParaRPr lang="en-US" sz="1050" dirty="0"/>
          </a:p>
        </p:txBody>
      </p:sp>
      <p:sp>
        <p:nvSpPr>
          <p:cNvPr id="38" name="Shape 19"/>
          <p:cNvSpPr/>
          <p:nvPr/>
        </p:nvSpPr>
        <p:spPr>
          <a:xfrm>
            <a:off x="417842" y="6969704"/>
            <a:ext cx="6855500" cy="692467"/>
          </a:xfrm>
          <a:prstGeom prst="roundRect">
            <a:avLst>
              <a:gd name="adj" fmla="val 2489"/>
            </a:avLst>
          </a:prstGeom>
          <a:solidFill>
            <a:srgbClr val="1B1C1D"/>
          </a:solidFill>
          <a:ln w="15240">
            <a:solidFill>
              <a:srgbClr val="535455"/>
            </a:solidFill>
            <a:prstDash val="solid"/>
          </a:ln>
        </p:spPr>
      </p:sp>
      <p:sp>
        <p:nvSpPr>
          <p:cNvPr id="39" name="Text 20"/>
          <p:cNvSpPr/>
          <p:nvPr/>
        </p:nvSpPr>
        <p:spPr>
          <a:xfrm>
            <a:off x="547977" y="7099839"/>
            <a:ext cx="1436370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Dynamic Slicers</a:t>
            </a:r>
            <a:endParaRPr lang="en-US" sz="1200" dirty="0"/>
          </a:p>
        </p:txBody>
      </p:sp>
      <p:sp>
        <p:nvSpPr>
          <p:cNvPr id="40" name="Text 21"/>
          <p:cNvSpPr/>
          <p:nvPr/>
        </p:nvSpPr>
        <p:spPr>
          <a:xfrm>
            <a:off x="547977" y="7348203"/>
            <a:ext cx="6595229" cy="183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Filters by state, product category, and ship mode for real-time exploration</a:t>
            </a:r>
            <a:endParaRPr lang="en-US" sz="10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640A596-1E86-8FEF-6F60-BABEE00C9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6240" y="50136"/>
            <a:ext cx="6614160" cy="81794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20192D-D7AD-D660-5A46-A263DA5D7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35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458016-B919-9F0F-8434-5C8898AC9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45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85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6F5316-7428-59D2-41D7-9F284A874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8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19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095329-3AEA-D8A9-F04E-D50BA73AE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3820"/>
            <a:ext cx="14630400" cy="831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696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840</Words>
  <Application>Microsoft Office PowerPoint</Application>
  <PresentationFormat>Custom</PresentationFormat>
  <Paragraphs>137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Raleway</vt:lpstr>
      <vt:lpstr>Arial</vt:lpstr>
      <vt:lpstr>Prata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HeaTash</dc:creator>
  <cp:lastModifiedBy>Venus .</cp:lastModifiedBy>
  <cp:revision>7</cp:revision>
  <dcterms:created xsi:type="dcterms:W3CDTF">2025-10-31T16:30:47Z</dcterms:created>
  <dcterms:modified xsi:type="dcterms:W3CDTF">2026-01-14T17:10:44Z</dcterms:modified>
</cp:coreProperties>
</file>